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66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CA008-04DA-45C0-8AAB-F8F375D84F73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EF780-EA04-487A-B40D-B25576D6B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EF780-EA04-487A-B40D-B25576D6B0B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ldwww.history.kemsu.ru/PUBLIC/read/s1/mak.htm" TargetMode="External"/><Relationship Id="rId2" Type="http://schemas.openxmlformats.org/officeDocument/2006/relationships/hyperlink" Target="http://www.ic.omskreg.ru/cultsib/hist/makar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rono.ru/statii/2005/sibir1907_14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215370" cy="5715040"/>
          </a:xfrm>
        </p:spPr>
        <p:txBody>
          <a:bodyPr>
            <a:noAutofit/>
          </a:bodyPr>
          <a:lstStyle/>
          <a:p>
            <a:pPr marL="342900" indent="-342900" algn="ctr">
              <a:spcBef>
                <a:spcPts val="0"/>
              </a:spcBef>
            </a:pPr>
            <a:r>
              <a:rPr lang="ru-RU" sz="2000" b="1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Наша малая Родина_4_20_Дети города</a:t>
            </a:r>
            <a:endParaRPr lang="ru-RU" sz="2000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 algn="ctr">
              <a:spcBef>
                <a:spcPts val="0"/>
              </a:spcBef>
            </a:pPr>
            <a:r>
              <a:rPr lang="ru-RU" sz="2000" b="1" dirty="0" smtClean="0">
                <a:solidFill>
                  <a:srgbClr val="0033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1. Тест</a:t>
            </a:r>
            <a:endParaRPr lang="ru-RU" sz="2000" dirty="0" smtClean="0">
              <a:solidFill>
                <a:srgbClr val="0033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Batang" pitchFamily="18" charset="-127"/>
              <a:ea typeface="Batang" pitchFamily="18" charset="-127"/>
            </a:endParaRPr>
          </a:p>
          <a:p>
            <a:pPr marL="342900" indent="-342900"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1.Когда впервые появилась на карте России Омская область?</a:t>
            </a:r>
          </a:p>
          <a:p>
            <a:pPr marL="342900" indent="-342900" algn="l">
              <a:spcBef>
                <a:spcPts val="0"/>
              </a:spcBef>
            </a:pPr>
            <a:r>
              <a:rPr lang="ru-RU" sz="1400" u="sng" dirty="0" smtClean="0">
                <a:latin typeface="Arial Narrow" pitchFamily="34" charset="0"/>
              </a:rPr>
              <a:t>б) 1822г.  </a:t>
            </a:r>
            <a:endParaRPr lang="ru-RU" sz="1400" dirty="0" smtClean="0"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Источник: География Омской области. Природа. Население. Хозяйство: Учеб. Для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образоват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Учреждений. Под ред.  Л.В. Азаровой, Г.И.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Саренко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– Омск: Министерство образования Омской области, 2008.</a:t>
            </a:r>
            <a:endParaRPr lang="ru-RU" sz="14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latin typeface="Arial Narrow" pitchFamily="34" charset="0"/>
              </a:rPr>
              <a:t> </a:t>
            </a:r>
            <a:endParaRPr lang="ru-RU" sz="1400" dirty="0" smtClean="0">
              <a:latin typeface="Arial Narrow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2.Где расположен географический центр Омской области?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>
                <a:latin typeface="Arial Narrow" pitchFamily="34" charset="0"/>
              </a:rPr>
              <a:t>б) с. </a:t>
            </a:r>
            <a:r>
              <a:rPr lang="ru-RU" sz="1400" u="sng" dirty="0" err="1" smtClean="0">
                <a:latin typeface="Arial Narrow" pitchFamily="34" charset="0"/>
              </a:rPr>
              <a:t>Крайчиково</a:t>
            </a:r>
            <a:r>
              <a:rPr lang="ru-RU" sz="1400" u="sng" dirty="0" smtClean="0">
                <a:latin typeface="Arial Narrow" pitchFamily="34" charset="0"/>
              </a:rPr>
              <a:t> </a:t>
            </a:r>
            <a:r>
              <a:rPr lang="ru-RU" sz="1400" u="sng" dirty="0" err="1" smtClean="0">
                <a:latin typeface="Arial Narrow" pitchFamily="34" charset="0"/>
              </a:rPr>
              <a:t>Колосовского</a:t>
            </a:r>
            <a:r>
              <a:rPr lang="ru-RU" sz="1400" u="sng" dirty="0" smtClean="0">
                <a:latin typeface="Arial Narrow" pitchFamily="34" charset="0"/>
              </a:rPr>
              <a:t> района</a:t>
            </a:r>
          </a:p>
          <a:p>
            <a:pPr algn="l">
              <a:spcBef>
                <a:spcPts val="0"/>
              </a:spcBef>
            </a:pP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Источник: Омская область. М.К. Юрасова, Н.И. Сазонов. – Омск: Омское книжное издательство, 1994.</a:t>
            </a:r>
            <a:endParaRPr lang="ru-RU" sz="14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latin typeface="Arial Narrow" pitchFamily="34" charset="0"/>
              </a:rPr>
              <a:t> </a:t>
            </a:r>
            <a:endParaRPr lang="ru-RU" sz="1400" dirty="0" smtClean="0">
              <a:latin typeface="Arial Narrow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3. Крупнейшее солёное озеро Омской области?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>
                <a:latin typeface="Arial Narrow" pitchFamily="34" charset="0"/>
              </a:rPr>
              <a:t>а) </a:t>
            </a:r>
            <a:r>
              <a:rPr lang="ru-RU" sz="1400" u="sng" dirty="0" err="1" smtClean="0">
                <a:latin typeface="Arial Narrow" pitchFamily="34" charset="0"/>
              </a:rPr>
              <a:t>о.Эбейты</a:t>
            </a:r>
            <a:endParaRPr lang="ru-RU" sz="1400" u="sng" dirty="0" smtClean="0"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Источники: 1.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География Омской области. Природа. Население. Хозяйство: Учеб. Для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образоват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Учреждений. Под ред.  Л.В. Азаровой, Г.И.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Саренко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– Омск: Министерство образования Омской области, 2008.</a:t>
            </a:r>
            <a:endParaRPr lang="ru-RU" sz="14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2. Атлас Омской области. Редакционная коллегия: Н.А.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Клименко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, А.А.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Кожухарь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, А.Г. Зинченко. – Омск, 1998.</a:t>
            </a:r>
            <a:endParaRPr lang="ru-RU" sz="14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latin typeface="Arial Narrow" pitchFamily="34" charset="0"/>
              </a:rPr>
              <a:t> </a:t>
            </a:r>
            <a:endParaRPr lang="ru-RU" sz="1400" dirty="0" smtClean="0">
              <a:latin typeface="Arial Narrow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4. Всем знаком памятник природы «Птичья гавань». А как раньше он назывался?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>
                <a:latin typeface="Arial Narrow" pitchFamily="34" charset="0"/>
              </a:rPr>
              <a:t>б) </a:t>
            </a:r>
            <a:r>
              <a:rPr lang="ru-RU" sz="1400" u="sng" dirty="0" err="1" smtClean="0">
                <a:latin typeface="Arial Narrow" pitchFamily="34" charset="0"/>
              </a:rPr>
              <a:t>Замарайка</a:t>
            </a:r>
            <a:endParaRPr lang="ru-RU" sz="1400" u="sng" dirty="0" smtClean="0"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  <a:latin typeface="Arial Narrow" pitchFamily="34" charset="0"/>
              </a:rPr>
              <a:t>Источник: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География Омской области. Природа. Население. Хозяйство: Учеб. Для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образоват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Учреждений. Под ред.  Л.В. Азаровой, Г.И.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Саренко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– Омск: Министерство образования Омской области, 2008.</a:t>
            </a:r>
            <a:endParaRPr lang="ru-RU" sz="14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latin typeface="Arial Narrow" pitchFamily="34" charset="0"/>
              </a:rPr>
              <a:t> </a:t>
            </a:r>
            <a:endParaRPr lang="ru-RU" sz="1400" dirty="0" smtClean="0">
              <a:latin typeface="Arial Narrow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5.Чёртова Яма, Чёртово урочище, Гнилое озеро, Солёное - это название какого озера?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>
                <a:latin typeface="Arial Narrow" pitchFamily="34" charset="0"/>
              </a:rPr>
              <a:t>б) о. Карьер</a:t>
            </a: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  <a:latin typeface="Arial Narrow" pitchFamily="34" charset="0"/>
              </a:rPr>
              <a:t>Источник: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География 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Омской области. Природа. Население. Хозяйство: Учеб. Для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образоват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Учреждений. Под ред.  Л.В. Азаровой, Г.И. </a:t>
            </a:r>
            <a:r>
              <a:rPr lang="ru-RU" sz="1400" i="1" u="sng" dirty="0" err="1" smtClean="0">
                <a:solidFill>
                  <a:srgbClr val="C00000"/>
                </a:solidFill>
                <a:latin typeface="Arial Narrow" pitchFamily="34" charset="0"/>
              </a:rPr>
              <a:t>Саренко</a:t>
            </a:r>
            <a:r>
              <a:rPr lang="ru-RU" sz="1400" i="1" u="sng" dirty="0" smtClean="0">
                <a:solidFill>
                  <a:srgbClr val="C00000"/>
                </a:solidFill>
                <a:latin typeface="Arial Narrow" pitchFamily="34" charset="0"/>
              </a:rPr>
              <a:t>. – Омск: Министерство образования Омской области, 2008.</a:t>
            </a:r>
            <a:endParaRPr lang="ru-RU" sz="14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pPr algn="l"/>
            <a:r>
              <a:rPr lang="ru-RU" sz="800" i="1" dirty="0" smtClean="0">
                <a:solidFill>
                  <a:srgbClr val="FF66CC"/>
                </a:solidFill>
                <a:latin typeface="Arial Narrow" pitchFamily="34" charset="0"/>
              </a:rPr>
              <a:t> </a:t>
            </a:r>
            <a:endParaRPr lang="ru-RU" sz="800" dirty="0" smtClean="0">
              <a:solidFill>
                <a:srgbClr val="FF66CC"/>
              </a:solidFill>
              <a:latin typeface="Arial Narrow" pitchFamily="34" charset="0"/>
            </a:endParaRPr>
          </a:p>
          <a:p>
            <a:pPr algn="l"/>
            <a:r>
              <a:rPr lang="ru-RU" sz="800" i="1" dirty="0" smtClean="0">
                <a:solidFill>
                  <a:srgbClr val="FF66CC"/>
                </a:solidFill>
                <a:latin typeface="Arial Narrow" pitchFamily="34" charset="0"/>
              </a:rPr>
              <a:t> </a:t>
            </a:r>
            <a:endParaRPr lang="ru-RU" sz="800" dirty="0" smtClean="0">
              <a:solidFill>
                <a:srgbClr val="FF66CC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5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6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00042"/>
            <a:ext cx="8143932" cy="6143668"/>
          </a:xfrm>
        </p:spPr>
        <p:txBody>
          <a:bodyPr>
            <a:noAutofit/>
          </a:bodyPr>
          <a:lstStyle/>
          <a:p>
            <a:pPr algn="l"/>
            <a:r>
              <a:rPr lang="ru-RU" sz="800" i="1" dirty="0" smtClean="0"/>
              <a:t> </a:t>
            </a:r>
            <a:endParaRPr lang="ru-RU" sz="800" dirty="0" smtClean="0"/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6.В какие населённые пункты области можно попасть водным путём?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/>
              <a:t>а) Тара, Калачинск, Знаменское, Усть-Ишим</a:t>
            </a: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</a:rPr>
              <a:t>Источник: Атлас Омской области. Редакционная коллегия: Н.А. </a:t>
            </a:r>
            <a:r>
              <a:rPr lang="ru-RU" sz="1400" i="1" dirty="0" err="1" smtClean="0">
                <a:solidFill>
                  <a:srgbClr val="C00000"/>
                </a:solidFill>
              </a:rPr>
              <a:t>Клименко</a:t>
            </a:r>
            <a:r>
              <a:rPr lang="ru-RU" sz="1400" i="1" dirty="0" smtClean="0">
                <a:solidFill>
                  <a:srgbClr val="C00000"/>
                </a:solidFill>
              </a:rPr>
              <a:t>, А.А. </a:t>
            </a:r>
            <a:r>
              <a:rPr lang="ru-RU" sz="1400" i="1" dirty="0" err="1" smtClean="0">
                <a:solidFill>
                  <a:srgbClr val="C00000"/>
                </a:solidFill>
              </a:rPr>
              <a:t>Кожухарь</a:t>
            </a:r>
            <a:r>
              <a:rPr lang="ru-RU" sz="1400" i="1" dirty="0" smtClean="0">
                <a:solidFill>
                  <a:srgbClr val="C00000"/>
                </a:solidFill>
              </a:rPr>
              <a:t>, А.Г. Зинченко. – Омск, 1998.</a:t>
            </a:r>
            <a:endParaRPr lang="ru-RU" sz="1400" dirty="0" smtClean="0">
              <a:solidFill>
                <a:srgbClr val="C0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/>
              <a:t> </a:t>
            </a:r>
            <a:endParaRPr lang="ru-RU" sz="1400" dirty="0" smtClean="0"/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 Сколько мостов в пределах городской черты построено через Иртыш?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/>
              <a:t>б) 5</a:t>
            </a: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</a:rPr>
              <a:t>Источник: И.А. Мироненко, В.Г. Рыжова.  Из  </a:t>
            </a:r>
            <a:r>
              <a:rPr lang="en-US" sz="1400" i="1" dirty="0" smtClean="0">
                <a:solidFill>
                  <a:srgbClr val="C00000"/>
                </a:solidFill>
              </a:rPr>
              <a:t>XVIII </a:t>
            </a:r>
            <a:r>
              <a:rPr lang="ru-RU" sz="1400" i="1" dirty="0" smtClean="0">
                <a:solidFill>
                  <a:srgbClr val="C00000"/>
                </a:solidFill>
              </a:rPr>
              <a:t>века  - в век </a:t>
            </a:r>
            <a:r>
              <a:rPr lang="en-US" sz="1400" i="1" dirty="0" smtClean="0">
                <a:solidFill>
                  <a:srgbClr val="C00000"/>
                </a:solidFill>
              </a:rPr>
              <a:t>XXI</a:t>
            </a:r>
            <a:r>
              <a:rPr lang="ru-RU" sz="1400" i="1" dirty="0" smtClean="0">
                <a:solidFill>
                  <a:srgbClr val="C00000"/>
                </a:solidFill>
              </a:rPr>
              <a:t>: История Омска. </a:t>
            </a:r>
            <a:r>
              <a:rPr lang="ru-RU" sz="1400" i="1" dirty="0" err="1" smtClean="0">
                <a:solidFill>
                  <a:srgbClr val="C00000"/>
                </a:solidFill>
              </a:rPr>
              <a:t>Историко</a:t>
            </a:r>
            <a:r>
              <a:rPr lang="ru-RU" sz="1400" i="1" dirty="0" smtClean="0">
                <a:solidFill>
                  <a:srgbClr val="C00000"/>
                </a:solidFill>
              </a:rPr>
              <a:t> – художественное иллюстрированное издание. – СПб.: Изд-во «Русь», 2006.</a:t>
            </a:r>
            <a:endParaRPr lang="ru-RU" sz="1400" dirty="0" smtClean="0">
              <a:solidFill>
                <a:srgbClr val="C0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/>
              <a:t> </a:t>
            </a:r>
            <a:endParaRPr lang="ru-RU" sz="1400" dirty="0" smtClean="0"/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 Сколько лет самому старому дереву Омска?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/>
              <a:t>б) 126 лет</a:t>
            </a: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</a:rPr>
              <a:t>Источник:</a:t>
            </a:r>
            <a:r>
              <a:rPr lang="ru-RU" sz="1400" i="1" u="sng" dirty="0" smtClean="0">
                <a:solidFill>
                  <a:srgbClr val="C00000"/>
                </a:solidFill>
              </a:rPr>
              <a:t> </a:t>
            </a:r>
            <a:r>
              <a:rPr lang="ru-RU" sz="1400" i="1" u="sng" dirty="0" smtClean="0">
                <a:solidFill>
                  <a:srgbClr val="C00000"/>
                </a:solidFill>
              </a:rPr>
              <a:t> </a:t>
            </a:r>
            <a:r>
              <a:rPr lang="ru-RU" sz="1400" i="1" u="sng" dirty="0" smtClean="0">
                <a:solidFill>
                  <a:srgbClr val="C00000"/>
                </a:solidFill>
              </a:rPr>
              <a:t>География Омской области. Природа. Население. Хозяйство: Учеб. Для </a:t>
            </a:r>
            <a:r>
              <a:rPr lang="ru-RU" sz="1400" i="1" u="sng" dirty="0" err="1" smtClean="0">
                <a:solidFill>
                  <a:srgbClr val="C00000"/>
                </a:solidFill>
              </a:rPr>
              <a:t>образоват</a:t>
            </a:r>
            <a:r>
              <a:rPr lang="ru-RU" sz="1400" i="1" u="sng" dirty="0" smtClean="0">
                <a:solidFill>
                  <a:srgbClr val="C00000"/>
                </a:solidFill>
              </a:rPr>
              <a:t>. Учреждений. Под ред.  Л.В. Азаровой, Г.И. </a:t>
            </a:r>
            <a:r>
              <a:rPr lang="ru-RU" sz="1400" i="1" u="sng" dirty="0" err="1" smtClean="0">
                <a:solidFill>
                  <a:srgbClr val="C00000"/>
                </a:solidFill>
              </a:rPr>
              <a:t>Саренко</a:t>
            </a:r>
            <a:r>
              <a:rPr lang="ru-RU" sz="1400" i="1" u="sng" dirty="0" smtClean="0">
                <a:solidFill>
                  <a:srgbClr val="C00000"/>
                </a:solidFill>
              </a:rPr>
              <a:t>. – Омск: Министерство образования Омской области, 2008.</a:t>
            </a:r>
            <a:endParaRPr lang="ru-RU" sz="1400" dirty="0" smtClean="0">
              <a:solidFill>
                <a:srgbClr val="C0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/>
              <a:t> </a:t>
            </a:r>
            <a:endParaRPr lang="ru-RU" sz="1400" dirty="0" smtClean="0"/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 В каком году был создан и утверждён первый герб Омской области?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/>
              <a:t>а) 17 марта 1785г.</a:t>
            </a: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</a:rPr>
              <a:t>Источник: И.А. Мироненко, В.Г. Рыжова.  Из  </a:t>
            </a:r>
            <a:r>
              <a:rPr lang="en-US" sz="1400" i="1" dirty="0" smtClean="0">
                <a:solidFill>
                  <a:srgbClr val="C00000"/>
                </a:solidFill>
              </a:rPr>
              <a:t>XVIII </a:t>
            </a:r>
            <a:r>
              <a:rPr lang="ru-RU" sz="1400" i="1" dirty="0" smtClean="0">
                <a:solidFill>
                  <a:srgbClr val="C00000"/>
                </a:solidFill>
              </a:rPr>
              <a:t>века  - в век </a:t>
            </a:r>
            <a:r>
              <a:rPr lang="en-US" sz="1400" i="1" dirty="0" smtClean="0">
                <a:solidFill>
                  <a:srgbClr val="C00000"/>
                </a:solidFill>
              </a:rPr>
              <a:t>XXI</a:t>
            </a:r>
            <a:r>
              <a:rPr lang="ru-RU" sz="1400" i="1" dirty="0" smtClean="0">
                <a:solidFill>
                  <a:srgbClr val="C00000"/>
                </a:solidFill>
              </a:rPr>
              <a:t>: История Омска. </a:t>
            </a:r>
            <a:r>
              <a:rPr lang="ru-RU" sz="1400" i="1" dirty="0" err="1" smtClean="0">
                <a:solidFill>
                  <a:srgbClr val="C00000"/>
                </a:solidFill>
              </a:rPr>
              <a:t>Историко</a:t>
            </a:r>
            <a:r>
              <a:rPr lang="ru-RU" sz="1400" i="1" dirty="0" smtClean="0">
                <a:solidFill>
                  <a:srgbClr val="C00000"/>
                </a:solidFill>
              </a:rPr>
              <a:t> – художественное иллюстрированное издание. – СПб.: Изд-во «Русь», 2006.</a:t>
            </a:r>
            <a:endParaRPr lang="ru-RU" sz="1400" dirty="0" smtClean="0">
              <a:solidFill>
                <a:srgbClr val="C0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400" i="1" dirty="0" smtClean="0"/>
              <a:t> </a:t>
            </a:r>
            <a:endParaRPr lang="ru-RU" sz="1400" dirty="0" smtClean="0"/>
          </a:p>
          <a:p>
            <a:pPr algn="ctr">
              <a:spcBef>
                <a:spcPts val="0"/>
              </a:spcBef>
            </a:pP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 Какая река протекает полностью по территории Омской области?</a:t>
            </a:r>
          </a:p>
          <a:p>
            <a:pPr algn="l">
              <a:spcBef>
                <a:spcPts val="0"/>
              </a:spcBef>
            </a:pPr>
            <a:r>
              <a:rPr lang="ru-RU" sz="1400" u="sng" dirty="0" smtClean="0"/>
              <a:t>а) Иртыш</a:t>
            </a:r>
          </a:p>
          <a:p>
            <a:pPr algn="l">
              <a:spcBef>
                <a:spcPts val="0"/>
              </a:spcBef>
            </a:pPr>
            <a:r>
              <a:rPr lang="ru-RU" sz="1400" i="1" dirty="0" smtClean="0">
                <a:solidFill>
                  <a:srgbClr val="C00000"/>
                </a:solidFill>
              </a:rPr>
              <a:t>Источники: 1.</a:t>
            </a:r>
            <a:r>
              <a:rPr lang="ru-RU" sz="1400" i="1" u="sng" dirty="0" smtClean="0">
                <a:solidFill>
                  <a:srgbClr val="C00000"/>
                </a:solidFill>
              </a:rPr>
              <a:t> Атлас Омской области. Редакционная коллегия: Н.А. </a:t>
            </a:r>
            <a:r>
              <a:rPr lang="ru-RU" sz="1400" i="1" u="sng" dirty="0" err="1" smtClean="0">
                <a:solidFill>
                  <a:srgbClr val="C00000"/>
                </a:solidFill>
              </a:rPr>
              <a:t>Клименко</a:t>
            </a:r>
            <a:r>
              <a:rPr lang="ru-RU" sz="1400" i="1" u="sng" dirty="0" smtClean="0">
                <a:solidFill>
                  <a:srgbClr val="C00000"/>
                </a:solidFill>
              </a:rPr>
              <a:t>, А.А. </a:t>
            </a:r>
            <a:r>
              <a:rPr lang="ru-RU" sz="1400" i="1" u="sng" dirty="0" err="1" smtClean="0">
                <a:solidFill>
                  <a:srgbClr val="C00000"/>
                </a:solidFill>
              </a:rPr>
              <a:t>Кожухарь</a:t>
            </a:r>
            <a:r>
              <a:rPr lang="ru-RU" sz="1400" i="1" u="sng" dirty="0" smtClean="0">
                <a:solidFill>
                  <a:srgbClr val="C00000"/>
                </a:solidFill>
              </a:rPr>
              <a:t>, А.Г. </a:t>
            </a:r>
            <a:r>
              <a:rPr lang="ru-RU" sz="1400" i="1" u="sng" dirty="0" smtClean="0">
                <a:solidFill>
                  <a:srgbClr val="C00000"/>
                </a:solidFill>
                <a:latin typeface="Arial Black" pitchFamily="34" charset="0"/>
              </a:rPr>
              <a:t>Зинченко. – Омск, 1998.</a:t>
            </a:r>
          </a:p>
          <a:p>
            <a:pPr lvl="0" algn="l"/>
            <a:r>
              <a:rPr lang="ru-RU" sz="1050" b="1" i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2. </a:t>
            </a:r>
            <a:r>
              <a:rPr lang="ru-RU" sz="105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hlinkClick r:id="rId2"/>
              </a:rPr>
              <a:t>http://www.ic.omskreg.ru/cultsib/hist/makar.htm</a:t>
            </a:r>
            <a:endParaRPr lang="ru-RU" sz="105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  <a:p>
            <a:pPr lvl="0" algn="l"/>
            <a:r>
              <a:rPr lang="ru-RU" sz="105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hlinkClick r:id="rId3"/>
              </a:rPr>
              <a:t>http://oldwww.history.kemsu.ru/PUBLIC/read/s1/mak.htm</a:t>
            </a:r>
            <a:endParaRPr lang="ru-RU" sz="105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  <a:p>
            <a:pPr algn="l"/>
            <a:r>
              <a:rPr lang="ru-RU" sz="105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hlinkClick r:id="rId4"/>
              </a:rPr>
              <a:t>http://www.hrono.ru/statii/2005/sibir1907_14.html</a:t>
            </a:r>
            <a:endParaRPr lang="ru-RU" sz="105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  <a:p>
            <a:pPr algn="l">
              <a:spcBef>
                <a:spcPts val="0"/>
              </a:spcBef>
            </a:pPr>
            <a:r>
              <a:rPr lang="ru-RU" sz="1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endParaRPr lang="ru-RU" sz="1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endParaRPr lang="ru-RU" sz="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5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6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8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0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1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RS\М.Е.Л\наша малая Родина\портр.ради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071942"/>
            <a:ext cx="1838325" cy="249555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071546"/>
            <a:ext cx="7854696" cy="485778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dirty="0" smtClean="0">
                <a:solidFill>
                  <a:srgbClr val="0033CC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2. Задание</a:t>
            </a:r>
            <a:endParaRPr lang="ru-RU" sz="1600" dirty="0" smtClean="0">
              <a:solidFill>
                <a:srgbClr val="0033CC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1600" b="1" dirty="0" smtClean="0"/>
              <a:t> </a:t>
            </a:r>
            <a:r>
              <a:rPr lang="ru-RU" sz="1800" b="1" dirty="0" smtClean="0">
                <a:solidFill>
                  <a:srgbClr val="0033CC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</a:t>
            </a:r>
            <a:r>
              <a:rPr lang="ru-RU" sz="1800" dirty="0" smtClean="0">
                <a:solidFill>
                  <a:srgbClr val="0033CC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роект реставрации </a:t>
            </a:r>
            <a:r>
              <a:rPr lang="ru-RU" sz="1800" dirty="0" smtClean="0">
                <a:solidFill>
                  <a:srgbClr val="0033CC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старинного  дома </a:t>
            </a:r>
            <a:r>
              <a:rPr lang="ru-RU" sz="1800" dirty="0" smtClean="0">
                <a:solidFill>
                  <a:srgbClr val="0033CC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Омской области </a:t>
            </a:r>
            <a:r>
              <a:rPr lang="ru-RU" sz="1800" dirty="0" smtClean="0">
                <a:solidFill>
                  <a:srgbClr val="0033CC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(п.Артын), служившего пристанищем  А.Н. Радищеву.</a:t>
            </a:r>
          </a:p>
          <a:p>
            <a:pPr algn="ctr"/>
            <a:endParaRPr lang="ru-RU" sz="1800" dirty="0" smtClean="0">
              <a:solidFill>
                <a:srgbClr val="0033CC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l"/>
            <a:r>
              <a:rPr lang="ru-RU" sz="1800" dirty="0" smtClean="0"/>
              <a:t>Омская </a:t>
            </a:r>
            <a:r>
              <a:rPr lang="ru-RU" sz="1800" dirty="0" smtClean="0"/>
              <a:t>область существует на протяжении многих лет. За это время её облик несколько раз менялся, но неизменными остаются исторические памятники Омска</a:t>
            </a:r>
            <a:r>
              <a:rPr lang="ru-RU" sz="1800" dirty="0" smtClean="0"/>
              <a:t>.</a:t>
            </a:r>
          </a:p>
          <a:p>
            <a:pPr algn="l"/>
            <a:r>
              <a:rPr lang="ru-RU" sz="1800" dirty="0" smtClean="0"/>
              <a:t>Одним из таких памятников является деревянный домик в п.Артын, т.к. именно в этом доме </a:t>
            </a:r>
            <a:r>
              <a:rPr lang="ru-RU" sz="1800" dirty="0" smtClean="0"/>
              <a:t> </a:t>
            </a:r>
            <a:r>
              <a:rPr lang="ru-RU" sz="1800" dirty="0" smtClean="0"/>
              <a:t>отбывал ссылку великий русский писатель, философ и поэт  А.Н. Радищев. </a:t>
            </a:r>
          </a:p>
          <a:p>
            <a:pPr algn="l"/>
            <a:r>
              <a:rPr lang="ru-RU" sz="1800" dirty="0" smtClean="0"/>
              <a:t>Однако многие исторические места в Омской области находятся в запустении, а </a:t>
            </a:r>
            <a:r>
              <a:rPr lang="ru-RU" sz="1800" dirty="0" smtClean="0"/>
              <a:t>зачастую </a:t>
            </a:r>
            <a:r>
              <a:rPr lang="ru-RU" sz="1800" dirty="0" smtClean="0"/>
              <a:t>- </a:t>
            </a:r>
            <a:r>
              <a:rPr lang="ru-RU" sz="1800" dirty="0" smtClean="0"/>
              <a:t>просто </a:t>
            </a:r>
            <a:r>
              <a:rPr lang="ru-RU" sz="1800" dirty="0" smtClean="0"/>
              <a:t>исчезают. </a:t>
            </a:r>
          </a:p>
          <a:p>
            <a:pPr algn="l"/>
            <a:endParaRPr lang="ru-RU" sz="1800" dirty="0" smtClean="0"/>
          </a:p>
          <a:p>
            <a:pPr algn="l"/>
            <a:r>
              <a:rPr lang="ru-RU" sz="2000" dirty="0" smtClean="0">
                <a:solidFill>
                  <a:srgbClr val="FFFF00"/>
                </a:solidFill>
              </a:rPr>
              <a:t>Цель проекта: </a:t>
            </a:r>
          </a:p>
          <a:p>
            <a:pPr algn="l"/>
            <a:r>
              <a:rPr lang="ru-RU" sz="1800" dirty="0" smtClean="0"/>
              <a:t>привлечь внимание к восстановлению и сохранению культурного наследия Омска, Омской области, России.</a:t>
            </a:r>
            <a:endParaRPr lang="ru-RU" sz="1800" dirty="0" smtClean="0"/>
          </a:p>
          <a:p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>
              <a:solidFill>
                <a:srgbClr val="0033CC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357298"/>
            <a:ext cx="7854696" cy="1752600"/>
          </a:xfrm>
        </p:spPr>
        <p:txBody>
          <a:bodyPr>
            <a:noAutofit/>
          </a:bodyPr>
          <a:lstStyle/>
          <a:p>
            <a:pPr algn="l"/>
            <a:endParaRPr lang="ru-RU" sz="1200" dirty="0" smtClean="0"/>
          </a:p>
          <a:p>
            <a:endParaRPr lang="ru-RU" sz="1200" dirty="0"/>
          </a:p>
        </p:txBody>
      </p:sp>
      <p:pic>
        <p:nvPicPr>
          <p:cNvPr id="2051" name="Picture 3" descr="12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85794"/>
            <a:ext cx="364333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43405" y="3643314"/>
            <a:ext cx="45005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Этот дом в </a:t>
            </a:r>
            <a:r>
              <a:rPr lang="ru-RU" sz="1600" dirty="0" err="1" smtClean="0">
                <a:solidFill>
                  <a:srgbClr val="FFFF00"/>
                </a:solidFill>
              </a:rPr>
              <a:t>Артыне</a:t>
            </a:r>
            <a:r>
              <a:rPr lang="ru-RU" sz="1600" dirty="0" smtClean="0">
                <a:solidFill>
                  <a:srgbClr val="FFFF00"/>
                </a:solidFill>
              </a:rPr>
              <a:t> называют «</a:t>
            </a:r>
            <a:r>
              <a:rPr lang="ru-RU" sz="1600" dirty="0" err="1" smtClean="0">
                <a:solidFill>
                  <a:srgbClr val="FFFF00"/>
                </a:solidFill>
              </a:rPr>
              <a:t>построенныйнаместе</a:t>
            </a:r>
            <a:r>
              <a:rPr lang="ru-RU" sz="1600" dirty="0" smtClean="0">
                <a:solidFill>
                  <a:srgbClr val="FFFF00"/>
                </a:solidFill>
              </a:rPr>
              <a:t>». А подразумевают - старинный дом. Построенный на месте, значит, бревна заготавливались тут же, где ставился дом. 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Этот дом мы предлагаем сделать музеем.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Первым этапом проекта является  создание  поискового отряда, который будет заниматься подбором материалов о А.Н. Радищеве, его пребывании в </a:t>
            </a:r>
            <a:r>
              <a:rPr lang="ru-RU" sz="1600" dirty="0" err="1" smtClean="0">
                <a:solidFill>
                  <a:srgbClr val="FFFF00"/>
                </a:solidFill>
              </a:rPr>
              <a:t>п.Артыне</a:t>
            </a:r>
            <a:r>
              <a:rPr lang="ru-RU" sz="1600" dirty="0" smtClean="0">
                <a:solidFill>
                  <a:srgbClr val="FFFF00"/>
                </a:solidFill>
              </a:rPr>
              <a:t>, его творческой   деятельности. Затем, поисковый отряд  помогает в организации  экскурсий и лекций.</a:t>
            </a:r>
          </a:p>
          <a:p>
            <a:pPr algn="ctr"/>
            <a:endParaRPr lang="ru-RU" sz="1600" dirty="0" smtClean="0">
              <a:solidFill>
                <a:srgbClr val="FFFF00"/>
              </a:solidFill>
            </a:endParaRPr>
          </a:p>
          <a:p>
            <a:endParaRPr lang="ru-RU" sz="800" dirty="0" smtClean="0"/>
          </a:p>
          <a:p>
            <a:endParaRPr lang="ru-RU" sz="800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14282" y="1357298"/>
            <a:ext cx="40005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7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...А на Руси ценились топоры –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Звенели и в простой избе, и в храме,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Но как нередко в час худой поры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Они, врубаясь в брань, гасили пламя!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 все ж, лихих врагов изгнав едва,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Земля щепою свежей покрывалась,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 множились, красою наливались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За башней башня, за главой глава.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 города высокие росли,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Украшенные мастерами гордо,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Пока опять в обугленной дали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Не проступали вражеские орды.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 мастера за топоры брались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 снова гнали недругов нещадно,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возвратясь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из тяжких сеч обратно,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На пепелищах возводили жизнь.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На древе ставя мастерства печать,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Они трудились, позабыв усталость,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 то, что их руками создавалось,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Не стыдно было Богу показать!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714356"/>
            <a:ext cx="7429552" cy="42862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FFFF00"/>
                </a:solidFill>
              </a:rPr>
              <a:t>Второй этап проекта :  реставрация внешнего облика дома-музея.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D:\RS\М.Е.Л\наша малая Родина\вх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214686"/>
            <a:ext cx="1928826" cy="1500198"/>
          </a:xfrm>
          <a:prstGeom prst="rect">
            <a:avLst/>
          </a:prstGeom>
          <a:noFill/>
        </p:spPr>
      </p:pic>
      <p:pic>
        <p:nvPicPr>
          <p:cNvPr id="3075" name="Picture 3" descr="D:\RS\М.Е.Л\наша малая Родина\крыльц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857760"/>
            <a:ext cx="2214578" cy="1809752"/>
          </a:xfrm>
          <a:prstGeom prst="rect">
            <a:avLst/>
          </a:prstGeom>
          <a:noFill/>
        </p:spPr>
      </p:pic>
      <p:pic>
        <p:nvPicPr>
          <p:cNvPr id="3076" name="Picture 4" descr="D:\RS\М.Е.Л\наша малая Родина\крыш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357694"/>
            <a:ext cx="1728792" cy="2071702"/>
          </a:xfrm>
          <a:prstGeom prst="rect">
            <a:avLst/>
          </a:prstGeom>
          <a:noFill/>
        </p:spPr>
      </p:pic>
      <p:pic>
        <p:nvPicPr>
          <p:cNvPr id="3077" name="Picture 5" descr="D:\RS\М.Е.Л\наша малая Родина\окн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857364"/>
            <a:ext cx="1357322" cy="1857388"/>
          </a:xfrm>
          <a:prstGeom prst="rect">
            <a:avLst/>
          </a:prstGeom>
          <a:noFill/>
        </p:spPr>
      </p:pic>
      <p:pic>
        <p:nvPicPr>
          <p:cNvPr id="3078" name="Picture 6" descr="D:\RS\М.Е.Л\наша малая Родина\фасад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285860"/>
            <a:ext cx="2357454" cy="17859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643174" y="1928802"/>
            <a:ext cx="1588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фасад здания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71736" y="3786190"/>
            <a:ext cx="1796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Парадный вход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5572140"/>
            <a:ext cx="11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Крыльцо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643834" y="2500306"/>
            <a:ext cx="79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Окна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929586" y="5143512"/>
            <a:ext cx="981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Крыша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714356"/>
            <a:ext cx="7854696" cy="42862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FF00"/>
                </a:solidFill>
              </a:rPr>
              <a:t>Третий этап: озеленение территории  около музея.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20482" name="Picture 2" descr="D:\RS\М.Е.Л\наша малая Родина\клумб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1928826" cy="1928826"/>
          </a:xfrm>
          <a:prstGeom prst="rect">
            <a:avLst/>
          </a:prstGeom>
          <a:noFill/>
        </p:spPr>
      </p:pic>
      <p:pic>
        <p:nvPicPr>
          <p:cNvPr id="20483" name="Picture 3" descr="D:\RS\М.Е.Л\наша малая Родина\клум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285860"/>
            <a:ext cx="1857388" cy="1785950"/>
          </a:xfrm>
          <a:prstGeom prst="rect">
            <a:avLst/>
          </a:prstGeom>
          <a:noFill/>
        </p:spPr>
      </p:pic>
      <p:pic>
        <p:nvPicPr>
          <p:cNvPr id="20484" name="Picture 4" descr="D:\RS\М.Е.Л\наша малая Родина\лав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857760"/>
            <a:ext cx="1785950" cy="1809752"/>
          </a:xfrm>
          <a:prstGeom prst="rect">
            <a:avLst/>
          </a:prstGeom>
          <a:noFill/>
        </p:spPr>
      </p:pic>
      <p:pic>
        <p:nvPicPr>
          <p:cNvPr id="20485" name="Picture 5" descr="D:\RS\М.Е.Л\наша малая Родина\скаме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786322"/>
            <a:ext cx="2362200" cy="1933575"/>
          </a:xfrm>
          <a:prstGeom prst="rect">
            <a:avLst/>
          </a:prstGeom>
          <a:noFill/>
        </p:spPr>
      </p:pic>
      <p:pic>
        <p:nvPicPr>
          <p:cNvPr id="20486" name="Picture 6" descr="D:\RS\М.Е.Л\наша малая Родина\фонт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2857496"/>
            <a:ext cx="2286016" cy="17145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0232" y="1928802"/>
            <a:ext cx="5268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Клумбы с цветами, кустарники, берёзовая роща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57686" y="4643446"/>
            <a:ext cx="96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фонтан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14678" y="5786454"/>
            <a:ext cx="22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Беседки и скамейки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857364"/>
            <a:ext cx="7854696" cy="312377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охранять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здания деревянного зодчества, безусловно,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необходимо- это наше наследие, наша история. 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 живем в то доброе старое время, о котором так часто будет слышать следующее поколение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Именно для этого и необходимо оставлять память, память на долгие века.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1506" name="Picture 2" descr="D:\Pic\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143380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6">
      <a:dk1>
        <a:srgbClr val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</TotalTime>
  <Words>226</Words>
  <PresentationFormat>Экран (4:3)</PresentationFormat>
  <Paragraphs>80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</cp:lastModifiedBy>
  <cp:revision>25</cp:revision>
  <dcterms:created xsi:type="dcterms:W3CDTF">2010-12-15T03:06:58Z</dcterms:created>
  <dcterms:modified xsi:type="dcterms:W3CDTF">2010-12-15T11:45:16Z</dcterms:modified>
</cp:coreProperties>
</file>